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96" r:id="rId6"/>
    <p:sldId id="266" r:id="rId7"/>
    <p:sldId id="302" r:id="rId8"/>
    <p:sldId id="289" r:id="rId9"/>
    <p:sldId id="299" r:id="rId10"/>
    <p:sldId id="309" r:id="rId11"/>
    <p:sldId id="301" r:id="rId12"/>
    <p:sldId id="270" r:id="rId13"/>
    <p:sldId id="310" r:id="rId14"/>
    <p:sldId id="311" r:id="rId15"/>
    <p:sldId id="312" r:id="rId16"/>
    <p:sldId id="306" r:id="rId17"/>
    <p:sldId id="313" r:id="rId18"/>
    <p:sldId id="308" r:id="rId19"/>
    <p:sldId id="290" r:id="rId20"/>
    <p:sldId id="261" r:id="rId21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6" roundtripDataSignature="AMtx7mgzalF4DGvfEshU7BVqSP7oz0qt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7" d="100"/>
          <a:sy n="77" d="100"/>
        </p:scale>
        <p:origin x="908" y="-2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46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48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82919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479860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82163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34290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03749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86854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6588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ctrTitle"/>
          </p:nvPr>
        </p:nvSpPr>
        <p:spPr>
          <a:xfrm>
            <a:off x="369278" y="3666392"/>
            <a:ext cx="5196254" cy="12836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E599"/>
              </a:buClr>
              <a:buSzPts val="4500"/>
              <a:buFont typeface="Calibri"/>
              <a:buNone/>
              <a:defRPr sz="4500" b="1">
                <a:solidFill>
                  <a:srgbClr val="FEE59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subTitle" idx="1"/>
          </p:nvPr>
        </p:nvSpPr>
        <p:spPr>
          <a:xfrm>
            <a:off x="369278" y="5178670"/>
            <a:ext cx="4848765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None/>
              <a:defRPr sz="2400">
                <a:solidFill>
                  <a:srgbClr val="F2F2F2"/>
                </a:solidFill>
              </a:defRPr>
            </a:lvl1pPr>
            <a:lvl2pPr lvl="1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2"/>
          </p:nvPr>
        </p:nvSpPr>
        <p:spPr>
          <a:xfrm>
            <a:off x="369278" y="5794132"/>
            <a:ext cx="4848765" cy="9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 sz="2000">
                <a:solidFill>
                  <a:srgbClr val="7F7F7F"/>
                </a:solidFill>
              </a:defRPr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07732" y="16976"/>
            <a:ext cx="7526213" cy="572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3887390" y="987426"/>
            <a:ext cx="4948877" cy="5307866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307732" y="987425"/>
            <a:ext cx="3271287" cy="5307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1833197" y="-646235"/>
            <a:ext cx="5512777" cy="85637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4893835" y="2555448"/>
            <a:ext cx="5271356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572418" y="640922"/>
            <a:ext cx="5271355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9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  <a:defRPr sz="36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9"/>
          <p:cNvSpPr txBox="1">
            <a:spLocks noGrp="1"/>
          </p:cNvSpPr>
          <p:nvPr>
            <p:ph type="body" idx="1"/>
          </p:nvPr>
        </p:nvSpPr>
        <p:spPr>
          <a:xfrm>
            <a:off x="290146" y="861646"/>
            <a:ext cx="8572500" cy="546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9"/>
          <p:cNvSpPr txBox="1">
            <a:spLocks noGrp="1"/>
          </p:cNvSpPr>
          <p:nvPr>
            <p:ph type="dt" idx="10"/>
          </p:nvPr>
        </p:nvSpPr>
        <p:spPr>
          <a:xfrm>
            <a:off x="7163533" y="6559062"/>
            <a:ext cx="995729" cy="29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ftr" idx="11"/>
          </p:nvPr>
        </p:nvSpPr>
        <p:spPr>
          <a:xfrm>
            <a:off x="290147" y="6559062"/>
            <a:ext cx="6873386" cy="298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9"/>
          <p:cNvSpPr txBox="1">
            <a:spLocks noGrp="1"/>
          </p:cNvSpPr>
          <p:nvPr>
            <p:ph type="sldNum" idx="12"/>
          </p:nvPr>
        </p:nvSpPr>
        <p:spPr>
          <a:xfrm>
            <a:off x="8159262" y="6550271"/>
            <a:ext cx="703384" cy="298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0"/>
          <p:cNvSpPr txBox="1">
            <a:spLocks noGrp="1"/>
          </p:cNvSpPr>
          <p:nvPr>
            <p:ph type="title"/>
          </p:nvPr>
        </p:nvSpPr>
        <p:spPr>
          <a:xfrm>
            <a:off x="307732" y="395654"/>
            <a:ext cx="844940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2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2"/>
          <p:cNvSpPr txBox="1">
            <a:spLocks noGrp="1"/>
          </p:cNvSpPr>
          <p:nvPr>
            <p:ph type="body" idx="1"/>
          </p:nvPr>
        </p:nvSpPr>
        <p:spPr>
          <a:xfrm>
            <a:off x="628650" y="1046285"/>
            <a:ext cx="3886200" cy="5130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 txBox="1">
            <a:spLocks noGrp="1"/>
          </p:cNvSpPr>
          <p:nvPr>
            <p:ph type="body" idx="2"/>
          </p:nvPr>
        </p:nvSpPr>
        <p:spPr>
          <a:xfrm>
            <a:off x="4629150" y="1046285"/>
            <a:ext cx="3886200" cy="5130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2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2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2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629841" y="866777"/>
            <a:ext cx="788670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4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4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629841" y="987426"/>
            <a:ext cx="2949178" cy="1069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just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307732" y="1"/>
            <a:ext cx="7605346" cy="580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307732" y="879230"/>
            <a:ext cx="8563706" cy="5512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just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7051429" y="6567854"/>
            <a:ext cx="1301263" cy="2901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307731" y="6567855"/>
            <a:ext cx="6743697" cy="290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352692" y="6567854"/>
            <a:ext cx="518746" cy="25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-457200" y="4903837"/>
            <a:ext cx="6985848" cy="259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buSzPts val="3600"/>
            </a:pPr>
            <a:r>
              <a:rPr lang="vi-VN" sz="2400" dirty="0"/>
              <a:t>XÂY DỰNG FRAMEWORK DỰA TRÊN SELENIUM </a:t>
            </a:r>
            <a:br>
              <a:rPr lang="vi-VN" sz="2400" dirty="0"/>
            </a:br>
            <a:r>
              <a:rPr lang="vi-VN" sz="2400" dirty="0"/>
              <a:t>ĐỂ KIỂM THỬ TỰ ĐỘNG  WEBSITE </a:t>
            </a:r>
            <a:br>
              <a:rPr lang="vi-VN" sz="2400" dirty="0"/>
            </a:br>
            <a:r>
              <a:rPr lang="vi-VN" sz="2400" dirty="0"/>
              <a:t>NẾN THƠM DIPSOUL CANDLE</a:t>
            </a:r>
            <a:br>
              <a:rPr lang="en-US" dirty="0"/>
            </a:br>
            <a:endParaRPr sz="3000" dirty="0">
              <a:solidFill>
                <a:srgbClr val="FFFF00"/>
              </a:solidFill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735038" y="4626864"/>
            <a:ext cx="4848765" cy="1073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</a:pPr>
            <a:r>
              <a:rPr lang="vi-VN" sz="2000" dirty="0"/>
              <a:t>GVHD</a:t>
            </a:r>
            <a:r>
              <a:rPr lang="en-US" sz="2000" dirty="0"/>
              <a:t>: </a:t>
            </a:r>
            <a:r>
              <a:rPr lang="vi-VN" sz="2000" dirty="0"/>
              <a:t>T</a:t>
            </a:r>
            <a:r>
              <a:rPr lang="en-US" sz="2000" dirty="0"/>
              <a:t>S</a:t>
            </a:r>
            <a:r>
              <a:rPr lang="vi-VN" sz="2000" dirty="0"/>
              <a:t>. Đào Anh Hiển</a:t>
            </a:r>
            <a:endParaRPr sz="2000" dirty="0"/>
          </a:p>
          <a:p>
            <a:pPr marL="0" lvl="0" indent="0" algn="ctr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2F2F2"/>
              </a:buClr>
              <a:buSzPts val="2000"/>
              <a:buNone/>
            </a:pPr>
            <a:r>
              <a:rPr lang="en-US" sz="2000" dirty="0"/>
              <a:t>SV </a:t>
            </a:r>
            <a:r>
              <a:rPr lang="en-US" sz="2000" dirty="0" err="1"/>
              <a:t>thực</a:t>
            </a:r>
            <a:r>
              <a:rPr lang="en-US" sz="2000" dirty="0"/>
              <a:t> </a:t>
            </a:r>
            <a:r>
              <a:rPr lang="en-US" sz="2000" dirty="0" err="1"/>
              <a:t>hiện</a:t>
            </a:r>
            <a:r>
              <a:rPr lang="en-US" sz="2000" dirty="0"/>
              <a:t>: </a:t>
            </a:r>
            <a:r>
              <a:rPr lang="vi-VN" sz="2000" dirty="0"/>
              <a:t>Nguyễn Thị Quyên </a:t>
            </a:r>
            <a:endParaRPr dirty="0"/>
          </a:p>
        </p:txBody>
      </p:sp>
      <p:sp>
        <p:nvSpPr>
          <p:cNvPr id="90" name="Google Shape;90;p1"/>
          <p:cNvSpPr txBox="1">
            <a:spLocks noGrp="1"/>
          </p:cNvSpPr>
          <p:nvPr>
            <p:ph type="body" idx="2"/>
          </p:nvPr>
        </p:nvSpPr>
        <p:spPr>
          <a:xfrm>
            <a:off x="369278" y="5794132"/>
            <a:ext cx="4848765" cy="918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F5496"/>
              </a:buClr>
              <a:buSzPts val="2000"/>
              <a:buNone/>
            </a:pPr>
            <a:r>
              <a:rPr lang="en-US" b="1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KHOA CNTT</a:t>
            </a:r>
            <a:endParaRPr/>
          </a:p>
          <a:p>
            <a:pPr marL="0" lvl="0" indent="0" algn="ctr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2F5496"/>
              </a:buClr>
              <a:buSzPts val="2000"/>
              <a:buNone/>
            </a:pPr>
            <a:r>
              <a:rPr lang="en-US" b="1">
                <a:solidFill>
                  <a:srgbClr val="2F5496"/>
                </a:solidFill>
                <a:latin typeface="Arial"/>
                <a:ea typeface="Arial"/>
                <a:cs typeface="Arial"/>
                <a:sym typeface="Arial"/>
              </a:rPr>
              <a:t>TRƯỜNG ĐẠI HỌC SPKT HƯNG YÊN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114FE1-4DE6-4BE9-9741-02D7448476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518" y="910018"/>
            <a:ext cx="8475706" cy="19063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5C563E-A743-4DF4-8389-895A7D35A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" y="3694716"/>
            <a:ext cx="9056760" cy="1249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A3669D-39B8-480E-891A-DBA5673F8F64}"/>
              </a:ext>
            </a:extLst>
          </p:cNvPr>
          <p:cNvSpPr txBox="1"/>
          <p:nvPr/>
        </p:nvSpPr>
        <p:spPr>
          <a:xfrm>
            <a:off x="1970174" y="3009395"/>
            <a:ext cx="49503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/>
              <a:t>Kết quả kiểm thử chức năng Đăng nhập theo hướng dữ liệu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5D3CE9-E73C-4B42-850A-6A4F06CE14C3}"/>
              </a:ext>
            </a:extLst>
          </p:cNvPr>
          <p:cNvSpPr txBox="1"/>
          <p:nvPr/>
        </p:nvSpPr>
        <p:spPr>
          <a:xfrm>
            <a:off x="1970174" y="5167924"/>
            <a:ext cx="48109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/>
              <a:t>Kết quả kiểm thử chức năng Tìm kiếm theo hướng dữ liệu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0683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121AB3-2087-4E9B-9BFC-D1527A130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8" y="1005677"/>
            <a:ext cx="9055724" cy="13021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22D5DD-43BA-4DF5-97C4-A6720829E0D0}"/>
              </a:ext>
            </a:extLst>
          </p:cNvPr>
          <p:cNvSpPr txBox="1"/>
          <p:nvPr/>
        </p:nvSpPr>
        <p:spPr>
          <a:xfrm>
            <a:off x="2096803" y="2425479"/>
            <a:ext cx="51299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/>
              <a:t>Kết quả kiểm thử chức năng Đổi mật khẩu theo hướng dữ liệu</a:t>
            </a:r>
            <a:endParaRPr lang="en-US" dirty="0"/>
          </a:p>
        </p:txBody>
      </p:sp>
      <p:pic>
        <p:nvPicPr>
          <p:cNvPr id="3075" name="Picture 3">
            <a:extLst>
              <a:ext uri="{FF2B5EF4-FFF2-40B4-BE49-F238E27FC236}">
                <a16:creationId xmlns:a16="http://schemas.microsoft.com/office/drawing/2014/main" id="{F488706A-A9CB-401E-8074-5C0CA3CCC1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38" y="3055266"/>
            <a:ext cx="9037113" cy="1168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AFA533-1A2E-43A3-83CD-BFC8B78FF11C}"/>
              </a:ext>
            </a:extLst>
          </p:cNvPr>
          <p:cNvSpPr txBox="1"/>
          <p:nvPr/>
        </p:nvSpPr>
        <p:spPr>
          <a:xfrm>
            <a:off x="2096803" y="4537225"/>
            <a:ext cx="4801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/>
              <a:t>Kết quả kiểm thử chức năng Đặt hàng theo hướng dữ liệu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170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7E209D6-8603-449F-B666-D29A2847A948}"/>
              </a:ext>
            </a:extLst>
          </p:cNvPr>
          <p:cNvSpPr txBox="1"/>
          <p:nvPr/>
        </p:nvSpPr>
        <p:spPr>
          <a:xfrm>
            <a:off x="146304" y="542485"/>
            <a:ext cx="4343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dirty="0"/>
              <a:t>Các chức năng:</a:t>
            </a:r>
            <a:endParaRPr lang="en-US" sz="1800" dirty="0"/>
          </a:p>
          <a:p>
            <a:r>
              <a:rPr lang="en-US" sz="1800" dirty="0"/>
              <a:t>- </a:t>
            </a:r>
            <a:r>
              <a:rPr lang="vi-VN" sz="1800" dirty="0"/>
              <a:t>Đăng nhập         - Giỏ hàng</a:t>
            </a:r>
          </a:p>
          <a:p>
            <a:r>
              <a:rPr lang="vi-VN" sz="1800" dirty="0"/>
              <a:t>- Đổi mật khẩu	- Đặt hàng</a:t>
            </a:r>
          </a:p>
          <a:p>
            <a:r>
              <a:rPr lang="vi-VN" sz="1800" dirty="0"/>
              <a:t>- Tìm kiếm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1ABB4E-A081-4389-BF86-01EC0D6D1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2149"/>
            <a:ext cx="9144000" cy="454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45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30C418-1441-45CD-B6AD-C98F99489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04488"/>
            <a:ext cx="5065244" cy="2764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3BBB9A-5B2C-4DBB-AF3F-3EF480FF8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16362"/>
            <a:ext cx="5065244" cy="25126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82829EA-6E35-44B1-A05F-02614D1995A0}"/>
              </a:ext>
            </a:extLst>
          </p:cNvPr>
          <p:cNvSpPr txBox="1"/>
          <p:nvPr/>
        </p:nvSpPr>
        <p:spPr>
          <a:xfrm>
            <a:off x="5157216" y="1988015"/>
            <a:ext cx="3456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dirty="0"/>
              <a:t>Báo cáo kiểm thử Đổi mật khẩu</a:t>
            </a:r>
            <a:endParaRPr 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E79B19-E7C9-4166-BD9C-DE1A31E4D0F9}"/>
              </a:ext>
            </a:extLst>
          </p:cNvPr>
          <p:cNvSpPr txBox="1"/>
          <p:nvPr/>
        </p:nvSpPr>
        <p:spPr>
          <a:xfrm>
            <a:off x="5227320" y="5101854"/>
            <a:ext cx="3456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dirty="0"/>
              <a:t>Báo cáo kiểm thử Tìm kiếm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2372071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829EA-6E35-44B1-A05F-02614D1995A0}"/>
              </a:ext>
            </a:extLst>
          </p:cNvPr>
          <p:cNvSpPr txBox="1"/>
          <p:nvPr/>
        </p:nvSpPr>
        <p:spPr>
          <a:xfrm>
            <a:off x="2220431" y="3059668"/>
            <a:ext cx="3456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dirty="0"/>
              <a:t>Báo cáo kiểm thử Đăng nhập</a:t>
            </a:r>
            <a:endParaRPr lang="en-US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E79B19-E7C9-4166-BD9C-DE1A31E4D0F9}"/>
              </a:ext>
            </a:extLst>
          </p:cNvPr>
          <p:cNvSpPr txBox="1"/>
          <p:nvPr/>
        </p:nvSpPr>
        <p:spPr>
          <a:xfrm>
            <a:off x="2220431" y="6283131"/>
            <a:ext cx="3456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800" dirty="0"/>
              <a:t>Báo cáo kiểm thử Đặt hàng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5937AD-9A87-4E71-B721-3967918222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601" y="3635411"/>
            <a:ext cx="6068091" cy="2441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6A7C80-3AEB-45F4-82E2-FD8F09F2B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602" y="657190"/>
            <a:ext cx="6068090" cy="234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25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D0509-8983-4F0F-BAD9-0CE02937F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Xây dựng, thực thi kiểm thử, báo cáo lỗi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DDE6AE-87B0-4865-9F86-3C2A347F66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732" y="1072435"/>
            <a:ext cx="8015174" cy="3802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51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2586382" y="179184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rgbClr val="D0CECE"/>
                </a:solidFill>
              </a:rPr>
              <a:t>Mục tiêu của kiểm thử</a:t>
            </a:r>
            <a:endParaRPr lang="vi-VN" sz="1800" dirty="0"/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1893921" y="5758798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160;p3">
            <a:extLst>
              <a:ext uri="{FF2B5EF4-FFF2-40B4-BE49-F238E27FC236}">
                <a16:creationId xmlns:a16="http://schemas.microsoft.com/office/drawing/2014/main" id="{8F40F180-B8AB-40AF-8586-54C3F2CBA25F}"/>
              </a:ext>
            </a:extLst>
          </p:cNvPr>
          <p:cNvSpPr/>
          <p:nvPr/>
        </p:nvSpPr>
        <p:spPr>
          <a:xfrm>
            <a:off x="1657331" y="88603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Giới thiệu đề tài</a:t>
            </a:r>
            <a:endParaRPr dirty="0"/>
          </a:p>
        </p:txBody>
      </p:sp>
      <p:sp>
        <p:nvSpPr>
          <p:cNvPr id="56" name="Google Shape;160;p3">
            <a:extLst>
              <a:ext uri="{FF2B5EF4-FFF2-40B4-BE49-F238E27FC236}">
                <a16:creationId xmlns:a16="http://schemas.microsoft.com/office/drawing/2014/main" id="{158C6050-DCF1-4018-AE02-C984456613CC}"/>
              </a:ext>
            </a:extLst>
          </p:cNvPr>
          <p:cNvSpPr/>
          <p:nvPr/>
        </p:nvSpPr>
        <p:spPr>
          <a:xfrm>
            <a:off x="2913493" y="3840971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Xây dựng, thực thi kiểm thử, báo cáo lỗi</a:t>
            </a:r>
            <a:endParaRPr dirty="0"/>
          </a:p>
        </p:txBody>
      </p:sp>
      <p:sp>
        <p:nvSpPr>
          <p:cNvPr id="55" name="Google Shape;128;p2">
            <a:extLst>
              <a:ext uri="{FF2B5EF4-FFF2-40B4-BE49-F238E27FC236}">
                <a16:creationId xmlns:a16="http://schemas.microsoft.com/office/drawing/2014/main" id="{B844924D-B126-41B8-82BB-2B6FC1B02315}"/>
              </a:ext>
            </a:extLst>
          </p:cNvPr>
          <p:cNvSpPr/>
          <p:nvPr/>
        </p:nvSpPr>
        <p:spPr>
          <a:xfrm>
            <a:off x="2527362" y="4943220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Kết luận &amp; Hướng phát triển </a:t>
            </a:r>
            <a:endParaRPr dirty="0"/>
          </a:p>
        </p:txBody>
      </p:sp>
      <p:sp>
        <p:nvSpPr>
          <p:cNvPr id="57" name="Google Shape;159;p3">
            <a:extLst>
              <a:ext uri="{FF2B5EF4-FFF2-40B4-BE49-F238E27FC236}">
                <a16:creationId xmlns:a16="http://schemas.microsoft.com/office/drawing/2014/main" id="{D5875805-63C6-4A18-9055-B7B9711844AE}"/>
              </a:ext>
            </a:extLst>
          </p:cNvPr>
          <p:cNvSpPr/>
          <p:nvPr/>
        </p:nvSpPr>
        <p:spPr>
          <a:xfrm>
            <a:off x="3052481" y="2751997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vi-VN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cụ </a:t>
            </a:r>
            <a:r>
              <a:rPr lang="vi-VN" sz="1800" b="1" dirty="0">
                <a:solidFill>
                  <a:srgbClr val="D0CECE"/>
                </a:solidFill>
              </a:rPr>
              <a:t>Katalon, Jmeter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1991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0DDF4-60FF-4E0D-82DB-C606FF337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Kết luận &amp; Hướng phát triển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908F3-7D69-4887-9BC1-7F70C3CA86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vi-VN" sz="1800" b="1" dirty="0"/>
          </a:p>
          <a:p>
            <a:pPr marL="114300" indent="0">
              <a:buNone/>
            </a:pPr>
            <a:r>
              <a:rPr lang="vi-VN" sz="1800" b="1" dirty="0"/>
              <a:t>Kết quả đạt được</a:t>
            </a:r>
          </a:p>
          <a:p>
            <a:r>
              <a:rPr lang="vi-VN" sz="1800" dirty="0"/>
              <a:t>Framework Selenium, TestNG.</a:t>
            </a:r>
          </a:p>
          <a:p>
            <a:r>
              <a:rPr lang="vi-VN" sz="1800" dirty="0"/>
              <a:t>Mô hình Data-Driven, POM.</a:t>
            </a:r>
          </a:p>
          <a:p>
            <a:r>
              <a:rPr lang="vi-VN" sz="1800" dirty="0"/>
              <a:t>Kiểm thử chức năng tiêu biểu.</a:t>
            </a:r>
          </a:p>
          <a:p>
            <a:r>
              <a:rPr lang="vi-VN" sz="1800" dirty="0"/>
              <a:t>Tích hợp Excel, báo cáo ExtentReports.</a:t>
            </a:r>
          </a:p>
          <a:p>
            <a:pPr marL="114300" indent="0">
              <a:buNone/>
            </a:pPr>
            <a:endParaRPr lang="vi-VN" sz="1800" dirty="0"/>
          </a:p>
          <a:p>
            <a:pPr marL="114300" indent="0">
              <a:buNone/>
            </a:pPr>
            <a:endParaRPr lang="vi-VN" sz="1800" dirty="0"/>
          </a:p>
          <a:p>
            <a:pPr marL="114300" indent="0">
              <a:buNone/>
            </a:pPr>
            <a:r>
              <a:rPr lang="vi-VN" sz="1800" b="1" dirty="0"/>
              <a:t>Hạn chế</a:t>
            </a:r>
          </a:p>
          <a:p>
            <a:r>
              <a:rPr lang="vi-VN" sz="1800" dirty="0"/>
              <a:t>Chưa bao phủ toàn bộ tính năng.</a:t>
            </a:r>
          </a:p>
          <a:p>
            <a:r>
              <a:rPr lang="vi-VN" sz="1800" dirty="0"/>
              <a:t>Chưa tích hợp CI/CD.</a:t>
            </a:r>
          </a:p>
          <a:p>
            <a:r>
              <a:rPr lang="vi-VN" sz="1800" dirty="0"/>
              <a:t>Chưa kiểm thử hiệu năng, cross-browser.</a:t>
            </a:r>
          </a:p>
          <a:p>
            <a:r>
              <a:rPr lang="vi-VN" sz="1800" dirty="0"/>
              <a:t>Xử lý yếu tố bất định còn thủ công.</a:t>
            </a:r>
          </a:p>
          <a:p>
            <a:pPr marL="1143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08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2586382" y="179184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rgbClr val="D0CECE"/>
                </a:solidFill>
              </a:rPr>
              <a:t>Mục tiêu của kiểm thử</a:t>
            </a:r>
            <a:endParaRPr lang="vi-VN" sz="1800" dirty="0"/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160;p3">
            <a:extLst>
              <a:ext uri="{FF2B5EF4-FFF2-40B4-BE49-F238E27FC236}">
                <a16:creationId xmlns:a16="http://schemas.microsoft.com/office/drawing/2014/main" id="{8F40F180-B8AB-40AF-8586-54C3F2CBA25F}"/>
              </a:ext>
            </a:extLst>
          </p:cNvPr>
          <p:cNvSpPr/>
          <p:nvPr/>
        </p:nvSpPr>
        <p:spPr>
          <a:xfrm>
            <a:off x="1650224" y="859139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Giới thiệu đề tài</a:t>
            </a:r>
            <a:endParaRPr dirty="0"/>
          </a:p>
        </p:txBody>
      </p:sp>
      <p:sp>
        <p:nvSpPr>
          <p:cNvPr id="56" name="Google Shape;160;p3">
            <a:extLst>
              <a:ext uri="{FF2B5EF4-FFF2-40B4-BE49-F238E27FC236}">
                <a16:creationId xmlns:a16="http://schemas.microsoft.com/office/drawing/2014/main" id="{158C6050-DCF1-4018-AE02-C984456613CC}"/>
              </a:ext>
            </a:extLst>
          </p:cNvPr>
          <p:cNvSpPr/>
          <p:nvPr/>
        </p:nvSpPr>
        <p:spPr>
          <a:xfrm>
            <a:off x="3052481" y="387097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Xây dựng, thực thi kiểm thử, báo cáo lỗi</a:t>
            </a:r>
            <a:endParaRPr dirty="0"/>
          </a:p>
        </p:txBody>
      </p:sp>
      <p:sp>
        <p:nvSpPr>
          <p:cNvPr id="57" name="Google Shape;159;p3">
            <a:extLst>
              <a:ext uri="{FF2B5EF4-FFF2-40B4-BE49-F238E27FC236}">
                <a16:creationId xmlns:a16="http://schemas.microsoft.com/office/drawing/2014/main" id="{D5875805-63C6-4A18-9055-B7B9711844AE}"/>
              </a:ext>
            </a:extLst>
          </p:cNvPr>
          <p:cNvSpPr/>
          <p:nvPr/>
        </p:nvSpPr>
        <p:spPr>
          <a:xfrm>
            <a:off x="2929422" y="2733028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Công</a:t>
            </a:r>
            <a:r>
              <a:rPr lang="en-US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vi-VN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cụ </a:t>
            </a:r>
            <a:r>
              <a:rPr lang="vi-VN" sz="1800" b="1" dirty="0">
                <a:solidFill>
                  <a:srgbClr val="D0CECE"/>
                </a:solidFill>
              </a:rPr>
              <a:t>Katalon, Jmeter</a:t>
            </a:r>
            <a:endParaRPr dirty="0"/>
          </a:p>
        </p:txBody>
      </p:sp>
      <p:sp>
        <p:nvSpPr>
          <p:cNvPr id="54" name="Google Shape;201;p3">
            <a:extLst>
              <a:ext uri="{FF2B5EF4-FFF2-40B4-BE49-F238E27FC236}">
                <a16:creationId xmlns:a16="http://schemas.microsoft.com/office/drawing/2014/main" id="{11637876-808A-4F57-9671-FE679B3370F6}"/>
              </a:ext>
            </a:extLst>
          </p:cNvPr>
          <p:cNvSpPr/>
          <p:nvPr/>
        </p:nvSpPr>
        <p:spPr>
          <a:xfrm>
            <a:off x="2146984" y="5778661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US" sz="1800" b="1" dirty="0">
                <a:solidFill>
                  <a:schemeClr val="dk1"/>
                </a:solidFill>
              </a:rPr>
              <a:t>Q&amp;A</a:t>
            </a:r>
            <a:endParaRPr lang="en-US" sz="1800" dirty="0"/>
          </a:p>
        </p:txBody>
      </p:sp>
      <p:sp>
        <p:nvSpPr>
          <p:cNvPr id="58" name="Google Shape;202;p3">
            <a:extLst>
              <a:ext uri="{FF2B5EF4-FFF2-40B4-BE49-F238E27FC236}">
                <a16:creationId xmlns:a16="http://schemas.microsoft.com/office/drawing/2014/main" id="{16820912-D3EC-4A79-BC47-A84562AA6C80}"/>
              </a:ext>
            </a:extLst>
          </p:cNvPr>
          <p:cNvSpPr/>
          <p:nvPr/>
        </p:nvSpPr>
        <p:spPr>
          <a:xfrm>
            <a:off x="2444281" y="494419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Demo </a:t>
            </a:r>
            <a:endParaRPr sz="1800" b="1" dirty="0">
              <a:solidFill>
                <a:srgbClr val="D0CECE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545136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40C45-2E0C-4297-A229-9012E964A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latin typeface="+mn-lt"/>
              </a:rPr>
              <a:t>Q&amp;A</a:t>
            </a:r>
            <a:endParaRPr lang="en-US" dirty="0">
              <a:latin typeface="+mn-lt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66E52A-B399-4E50-8F46-894B53A18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0737" y="862013"/>
            <a:ext cx="7132050" cy="6093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14300" indent="0" algn="ctr">
              <a:buNone/>
            </a:pPr>
            <a:r>
              <a:rPr lang="en-US" sz="2800" b="1" dirty="0">
                <a:solidFill>
                  <a:srgbClr val="0066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“Learning to code can change your life”</a:t>
            </a:r>
          </a:p>
        </p:txBody>
      </p:sp>
      <p:pic>
        <p:nvPicPr>
          <p:cNvPr id="5" name="Picture 2" descr="Image result for Q&amp;A">
            <a:extLst>
              <a:ext uri="{FF2B5EF4-FFF2-40B4-BE49-F238E27FC236}">
                <a16:creationId xmlns:a16="http://schemas.microsoft.com/office/drawing/2014/main" id="{652982FD-83F2-46A5-8B14-5AB5843287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0850" y="1619250"/>
            <a:ext cx="316230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B4F69E6-D957-43A4-854E-CDFB48BD64A3}"/>
              </a:ext>
            </a:extLst>
          </p:cNvPr>
          <p:cNvSpPr/>
          <p:nvPr/>
        </p:nvSpPr>
        <p:spPr>
          <a:xfrm>
            <a:off x="310173" y="4781550"/>
            <a:ext cx="852365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2800" i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2800" i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Everybody in this country should learn to program </a:t>
            </a:r>
            <a:br>
              <a:rPr lang="en-US" sz="2800" i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i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computer, because it teaches you how to think.</a:t>
            </a:r>
            <a:r>
              <a:rPr lang="vi-VN" sz="2800" i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sz="2800" dirty="0">
              <a:solidFill>
                <a:srgbClr val="0A0A0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endParaRPr lang="en-US" sz="2800" b="1" dirty="0">
              <a:solidFill>
                <a:srgbClr val="0A0A0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r"/>
            <a:r>
              <a:rPr lang="en-US" sz="2800" b="1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--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Steve Jobs --</a:t>
            </a:r>
          </a:p>
        </p:txBody>
      </p:sp>
    </p:spTree>
    <p:extLst>
      <p:ext uri="{BB962C8B-B14F-4D97-AF65-F5344CB8AC3E}">
        <p14:creationId xmlns:p14="http://schemas.microsoft.com/office/powerpoint/2010/main" val="136438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"/>
          <p:cNvSpPr txBox="1">
            <a:spLocks noGrp="1"/>
          </p:cNvSpPr>
          <p:nvPr>
            <p:ph type="title"/>
          </p:nvPr>
        </p:nvSpPr>
        <p:spPr>
          <a:xfrm>
            <a:off x="-3420" y="39442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2648208" y="1925857"/>
            <a:ext cx="5186701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Mục tiêu đề tài</a:t>
            </a:r>
            <a:endParaRPr dirty="0"/>
          </a:p>
        </p:txBody>
      </p:sp>
      <p:sp>
        <p:nvSpPr>
          <p:cNvPr id="97" name="Google Shape;97;p2"/>
          <p:cNvSpPr/>
          <p:nvPr/>
        </p:nvSpPr>
        <p:spPr>
          <a:xfrm>
            <a:off x="3027085" y="2925068"/>
            <a:ext cx="554359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Thiết kế và xây dựng framework</a:t>
            </a:r>
            <a:endParaRPr dirty="0"/>
          </a:p>
        </p:txBody>
      </p:sp>
      <p:sp>
        <p:nvSpPr>
          <p:cNvPr id="98" name="Google Shape;98;p2"/>
          <p:cNvSpPr/>
          <p:nvPr/>
        </p:nvSpPr>
        <p:spPr>
          <a:xfrm>
            <a:off x="3027085" y="3934316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Xây dựng, thực thi kiểm thử, báo cáo lỗi</a:t>
            </a:r>
            <a:endParaRPr lang="vi-VN" dirty="0"/>
          </a:p>
        </p:txBody>
      </p:sp>
      <p:sp>
        <p:nvSpPr>
          <p:cNvPr id="99" name="Google Shape;99;p2"/>
          <p:cNvSpPr/>
          <p:nvPr/>
        </p:nvSpPr>
        <p:spPr>
          <a:xfrm>
            <a:off x="1810353" y="1071437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Giới thiệu đề tài</a:t>
            </a:r>
          </a:p>
        </p:txBody>
      </p:sp>
      <p:grpSp>
        <p:nvGrpSpPr>
          <p:cNvPr id="100" name="Google Shape;100;p2"/>
          <p:cNvGrpSpPr/>
          <p:nvPr/>
        </p:nvGrpSpPr>
        <p:grpSpPr>
          <a:xfrm>
            <a:off x="1451528" y="1173724"/>
            <a:ext cx="381000" cy="381000"/>
            <a:chOff x="2078" y="1680"/>
            <a:chExt cx="1615" cy="1615"/>
          </a:xfrm>
        </p:grpSpPr>
        <p:sp>
          <p:nvSpPr>
            <p:cNvPr id="101" name="Google Shape;101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2252030" y="2021726"/>
            <a:ext cx="381000" cy="381000"/>
            <a:chOff x="2078" y="1680"/>
            <a:chExt cx="1615" cy="1615"/>
          </a:xfrm>
        </p:grpSpPr>
        <p:sp>
          <p:nvSpPr>
            <p:cNvPr id="108" name="Google Shape;108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2"/>
          <p:cNvGrpSpPr/>
          <p:nvPr/>
        </p:nvGrpSpPr>
        <p:grpSpPr>
          <a:xfrm>
            <a:off x="2626504" y="2988922"/>
            <a:ext cx="381000" cy="381000"/>
            <a:chOff x="2078" y="1680"/>
            <a:chExt cx="1615" cy="1615"/>
          </a:xfrm>
        </p:grpSpPr>
        <p:sp>
          <p:nvSpPr>
            <p:cNvPr id="115" name="Google Shape;115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2"/>
          <p:cNvGrpSpPr/>
          <p:nvPr/>
        </p:nvGrpSpPr>
        <p:grpSpPr>
          <a:xfrm>
            <a:off x="2518652" y="3998170"/>
            <a:ext cx="355600" cy="381000"/>
            <a:chOff x="2078" y="1680"/>
            <a:chExt cx="1615" cy="1615"/>
          </a:xfrm>
        </p:grpSpPr>
        <p:sp>
          <p:nvSpPr>
            <p:cNvPr id="122" name="Google Shape;122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8" name="Google Shape;128;p2"/>
          <p:cNvSpPr/>
          <p:nvPr/>
        </p:nvSpPr>
        <p:spPr>
          <a:xfrm>
            <a:off x="2189753" y="5818940"/>
            <a:ext cx="5343421" cy="529445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Demo  </a:t>
            </a:r>
            <a:endParaRPr dirty="0"/>
          </a:p>
        </p:txBody>
      </p:sp>
      <p:sp>
        <p:nvSpPr>
          <p:cNvPr id="136" name="Google Shape;136;p2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"/>
          <p:cNvSpPr/>
          <p:nvPr/>
        </p:nvSpPr>
        <p:spPr>
          <a:xfrm>
            <a:off x="2816886" y="4969239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Kết luận &amp; Hướng phát triển</a:t>
            </a:r>
            <a:endParaRPr dirty="0"/>
          </a:p>
        </p:txBody>
      </p:sp>
      <p:grpSp>
        <p:nvGrpSpPr>
          <p:cNvPr id="140" name="Google Shape;140;p2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141" name="Google Shape;141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" name="Google Shape;147;p2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148" name="Google Shape;148;p2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6"/>
          <p:cNvSpPr txBox="1">
            <a:spLocks noGrp="1"/>
          </p:cNvSpPr>
          <p:nvPr>
            <p:ph type="title"/>
          </p:nvPr>
        </p:nvSpPr>
        <p:spPr>
          <a:xfrm>
            <a:off x="628650" y="355795"/>
            <a:ext cx="7886700" cy="614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3052481" y="2766829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Thiết kế và xây dựng framework</a:t>
            </a:r>
            <a:endParaRPr dirty="0"/>
          </a:p>
        </p:txBody>
      </p:sp>
      <p:sp>
        <p:nvSpPr>
          <p:cNvPr id="160" name="Google Shape;160;p3"/>
          <p:cNvSpPr/>
          <p:nvPr/>
        </p:nvSpPr>
        <p:spPr>
          <a:xfrm>
            <a:off x="3052481" y="3855511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Xây dựng, thực thi kiểm thử, báo cáo lỗi</a:t>
            </a:r>
            <a:endParaRPr dirty="0"/>
          </a:p>
        </p:txBody>
      </p:sp>
      <p:sp>
        <p:nvSpPr>
          <p:cNvPr id="161" name="Google Shape;161;p3"/>
          <p:cNvSpPr/>
          <p:nvPr/>
        </p:nvSpPr>
        <p:spPr>
          <a:xfrm>
            <a:off x="2532224" y="1750449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Mục tiêu đề tài</a:t>
            </a:r>
            <a:endParaRPr dirty="0"/>
          </a:p>
        </p:txBody>
      </p:sp>
      <p:sp>
        <p:nvSpPr>
          <p:cNvPr id="162" name="Google Shape;162;p3"/>
          <p:cNvSpPr/>
          <p:nvPr/>
        </p:nvSpPr>
        <p:spPr>
          <a:xfrm>
            <a:off x="1472079" y="866179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chemeClr val="dk1"/>
                </a:solidFill>
              </a:rPr>
              <a:t>Giới thiệu đề tài </a:t>
            </a:r>
            <a:endParaRPr dirty="0"/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1893921" y="5758798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2444281" y="494419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Kết luận &amp; Hướng phát triển </a:t>
            </a:r>
            <a:endParaRPr sz="1800" b="1" dirty="0">
              <a:solidFill>
                <a:srgbClr val="D0CE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vi-VN" dirty="0"/>
              <a:t>Giới thiệu đề tài</a:t>
            </a:r>
            <a:endParaRPr dirty="0"/>
          </a:p>
        </p:txBody>
      </p:sp>
      <p:sp>
        <p:nvSpPr>
          <p:cNvPr id="222" name="Google Shape;222;p4"/>
          <p:cNvSpPr txBox="1">
            <a:spLocks noGrp="1"/>
          </p:cNvSpPr>
          <p:nvPr>
            <p:ph type="body" idx="1"/>
          </p:nvPr>
        </p:nvSpPr>
        <p:spPr>
          <a:xfrm>
            <a:off x="290146" y="861646"/>
            <a:ext cx="8572500" cy="546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indent="-228600">
              <a:buSzPts val="2400"/>
            </a:pPr>
            <a:r>
              <a:rPr lang="vi-VN" sz="2000" dirty="0"/>
              <a:t>Tên đề tài: </a:t>
            </a:r>
            <a:r>
              <a:rPr lang="en-US" sz="2000" dirty="0" err="1">
                <a:latin typeface="+mn-lt"/>
              </a:rPr>
              <a:t>Xây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dựng</a:t>
            </a:r>
            <a:r>
              <a:rPr lang="en-US" sz="2000" dirty="0">
                <a:latin typeface="+mn-lt"/>
              </a:rPr>
              <a:t> framework </a:t>
            </a:r>
            <a:r>
              <a:rPr lang="en-US" sz="2000" dirty="0" err="1">
                <a:latin typeface="+mn-lt"/>
              </a:rPr>
              <a:t>dựa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trên</a:t>
            </a:r>
            <a:r>
              <a:rPr lang="en-US" sz="2000" dirty="0">
                <a:latin typeface="+mn-lt"/>
              </a:rPr>
              <a:t> Selenium</a:t>
            </a:r>
            <a:r>
              <a:rPr lang="vi-VN" sz="2000" dirty="0">
                <a:latin typeface="+mn-lt"/>
              </a:rPr>
              <a:t> để k</a:t>
            </a:r>
            <a:r>
              <a:rPr lang="en-US" sz="2000" dirty="0" err="1">
                <a:latin typeface="+mn-lt"/>
              </a:rPr>
              <a:t>iểm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tự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động</a:t>
            </a:r>
            <a:r>
              <a:rPr lang="en-US" sz="2000" dirty="0">
                <a:latin typeface="+mn-lt"/>
              </a:rPr>
              <a:t> website </a:t>
            </a:r>
            <a:r>
              <a:rPr lang="en-US" sz="2000" dirty="0" err="1">
                <a:latin typeface="+mn-lt"/>
              </a:rPr>
              <a:t>nến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thơm</a:t>
            </a:r>
            <a:r>
              <a:rPr lang="vi-VN" sz="2000" dirty="0">
                <a:latin typeface="+mn-lt"/>
              </a:rPr>
              <a:t> Dipsoul Candle</a:t>
            </a:r>
          </a:p>
          <a:p>
            <a:pPr marL="0" indent="0">
              <a:buSzPts val="2400"/>
              <a:buNone/>
            </a:pPr>
            <a:endParaRPr lang="vi-VN" sz="2000" dirty="0">
              <a:latin typeface="+mn-lt"/>
            </a:endParaRPr>
          </a:p>
          <a:p>
            <a:pPr marL="228600" indent="-228600">
              <a:buSzPts val="2400"/>
            </a:pPr>
            <a:r>
              <a:rPr lang="en-US" sz="2000" dirty="0" err="1">
                <a:latin typeface="+mn-lt"/>
              </a:rPr>
              <a:t>Việc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nghiên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cứu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triển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khai</a:t>
            </a:r>
            <a:r>
              <a:rPr lang="en-US" sz="2000" dirty="0">
                <a:latin typeface="+mn-lt"/>
              </a:rPr>
              <a:t> framework </a:t>
            </a:r>
            <a:r>
              <a:rPr lang="en-US" sz="2000" dirty="0" err="1">
                <a:latin typeface="+mn-lt"/>
              </a:rPr>
              <a:t>kiểm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thử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tự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động</a:t>
            </a:r>
            <a:r>
              <a:rPr lang="en-US" sz="2000" dirty="0">
                <a:latin typeface="+mn-lt"/>
              </a:rPr>
              <a:t> </a:t>
            </a:r>
            <a:r>
              <a:rPr lang="vi-VN" sz="2000" dirty="0">
                <a:latin typeface="+mn-lt"/>
              </a:rPr>
              <a:t>giúp </a:t>
            </a:r>
            <a:r>
              <a:rPr lang="en-US" sz="2000" dirty="0" err="1">
                <a:latin typeface="+mn-lt"/>
              </a:rPr>
              <a:t>nâng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cao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chất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lượng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phần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mềm</a:t>
            </a:r>
            <a:r>
              <a:rPr lang="en-US" sz="2000" dirty="0">
                <a:latin typeface="+mn-lt"/>
              </a:rPr>
              <a:t>, </a:t>
            </a:r>
            <a:r>
              <a:rPr lang="en-US" sz="2000" dirty="0" err="1">
                <a:latin typeface="+mn-lt"/>
              </a:rPr>
              <a:t>cải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thiện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hiệu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suất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làm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việc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và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giảm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thiểu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rủi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ro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trong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quá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trình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vận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hành</a:t>
            </a:r>
            <a:r>
              <a:rPr lang="en-US" sz="2000" dirty="0">
                <a:latin typeface="+mn-lt"/>
              </a:rPr>
              <a:t>.</a:t>
            </a:r>
          </a:p>
          <a:p>
            <a:pPr marL="228600" lvl="0" indent="-22860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endParaRPr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3052481" y="2766829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rgbClr val="D0CECE"/>
                </a:solidFill>
              </a:rPr>
              <a:t>Thiết kế và xây dựng framework</a:t>
            </a:r>
            <a:endParaRPr lang="vi-VN" sz="1800" dirty="0"/>
          </a:p>
        </p:txBody>
      </p:sp>
      <p:sp>
        <p:nvSpPr>
          <p:cNvPr id="160" name="Google Shape;160;p3"/>
          <p:cNvSpPr/>
          <p:nvPr/>
        </p:nvSpPr>
        <p:spPr>
          <a:xfrm>
            <a:off x="3052480" y="3856978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Xây dựng, thực thi kiểm thử, báo cáo lỗi</a:t>
            </a:r>
            <a:endParaRPr dirty="0"/>
          </a:p>
        </p:txBody>
      </p:sp>
      <p:sp>
        <p:nvSpPr>
          <p:cNvPr id="161" name="Google Shape;161;p3"/>
          <p:cNvSpPr/>
          <p:nvPr/>
        </p:nvSpPr>
        <p:spPr>
          <a:xfrm>
            <a:off x="2532224" y="1750449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/>
              <a:t>Mục tiêu đề tài</a:t>
            </a:r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1893921" y="5758798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2444281" y="494419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Demo </a:t>
            </a:r>
            <a:endParaRPr sz="1800" b="1" dirty="0">
              <a:solidFill>
                <a:srgbClr val="D0CE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160;p3">
            <a:extLst>
              <a:ext uri="{FF2B5EF4-FFF2-40B4-BE49-F238E27FC236}">
                <a16:creationId xmlns:a16="http://schemas.microsoft.com/office/drawing/2014/main" id="{8F40F180-B8AB-40AF-8586-54C3F2CBA25F}"/>
              </a:ext>
            </a:extLst>
          </p:cNvPr>
          <p:cNvSpPr/>
          <p:nvPr/>
        </p:nvSpPr>
        <p:spPr>
          <a:xfrm>
            <a:off x="1706339" y="895310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Giới thiệu đề tài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728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vi-VN" dirty="0"/>
              <a:t>Mục tiêu đề tài</a:t>
            </a:r>
            <a:endParaRPr dirty="0"/>
          </a:p>
        </p:txBody>
      </p:sp>
      <p:sp>
        <p:nvSpPr>
          <p:cNvPr id="222" name="Google Shape;222;p4"/>
          <p:cNvSpPr txBox="1">
            <a:spLocks noGrp="1"/>
          </p:cNvSpPr>
          <p:nvPr>
            <p:ph type="body" idx="1"/>
          </p:nvPr>
        </p:nvSpPr>
        <p:spPr>
          <a:xfrm>
            <a:off x="88978" y="698988"/>
            <a:ext cx="8572500" cy="546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lang="vi-VN" sz="2000" dirty="0">
              <a:latin typeface="+mn-lt"/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vi-VN" sz="2600" dirty="0">
                <a:latin typeface="+mn-lt"/>
              </a:rPr>
              <a:t>X</a:t>
            </a:r>
            <a:r>
              <a:rPr lang="en-US" sz="2600" dirty="0" err="1">
                <a:latin typeface="+mn-lt"/>
              </a:rPr>
              <a:t>ác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định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các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chức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năng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cốt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lõi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cần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tự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động</a:t>
            </a:r>
            <a:r>
              <a:rPr lang="en-US" sz="2600" dirty="0">
                <a:latin typeface="+mn-lt"/>
              </a:rPr>
              <a:t>.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>
                <a:latin typeface="+mn-lt"/>
              </a:rPr>
              <a:t>Thiết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kế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kiến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trúc</a:t>
            </a:r>
            <a:r>
              <a:rPr lang="en-US" sz="2600" dirty="0">
                <a:latin typeface="+mn-lt"/>
              </a:rPr>
              <a:t> framework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tự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động</a:t>
            </a:r>
            <a:r>
              <a:rPr lang="en-US" sz="2600" dirty="0">
                <a:latin typeface="+mn-lt"/>
              </a:rPr>
              <a:t>: Base Test, Page Object Model, Test Data, Test Case </a:t>
            </a:r>
            <a:r>
              <a:rPr lang="en-US" sz="2600" dirty="0" err="1">
                <a:latin typeface="+mn-lt"/>
              </a:rPr>
              <a:t>và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báo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cáo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kết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quả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.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>
                <a:latin typeface="+mn-lt"/>
              </a:rPr>
              <a:t>Xây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dựng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bộ</a:t>
            </a:r>
            <a:r>
              <a:rPr lang="en-US" sz="2600" dirty="0">
                <a:latin typeface="+mn-lt"/>
              </a:rPr>
              <a:t> test case </a:t>
            </a:r>
            <a:r>
              <a:rPr lang="en-US" sz="2600" dirty="0" err="1">
                <a:latin typeface="+mn-lt"/>
              </a:rPr>
              <a:t>tự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động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các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chức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năng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chính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của</a:t>
            </a:r>
            <a:r>
              <a:rPr lang="en-US" sz="2600" dirty="0">
                <a:latin typeface="+mn-lt"/>
              </a:rPr>
              <a:t> website</a:t>
            </a:r>
            <a:r>
              <a:rPr lang="vi-VN" sz="2600" dirty="0">
                <a:latin typeface="+mn-lt"/>
              </a:rPr>
              <a:t>.</a:t>
            </a:r>
            <a:endParaRPr lang="en-US" sz="2600" dirty="0">
              <a:latin typeface="+mn-lt"/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>
                <a:latin typeface="+mn-lt"/>
              </a:rPr>
              <a:t>Thực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thi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và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phân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tích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kết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quả</a:t>
            </a:r>
            <a:r>
              <a:rPr lang="en-US" sz="2600" dirty="0">
                <a:latin typeface="+mn-lt"/>
              </a:rPr>
              <a:t>, </a:t>
            </a:r>
            <a:r>
              <a:rPr lang="en-US" sz="2600" dirty="0" err="1">
                <a:latin typeface="+mn-lt"/>
              </a:rPr>
              <a:t>đảm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bảo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các</a:t>
            </a:r>
            <a:r>
              <a:rPr lang="en-US" sz="2600" dirty="0">
                <a:latin typeface="+mn-lt"/>
              </a:rPr>
              <a:t> test case </a:t>
            </a:r>
            <a:r>
              <a:rPr lang="en-US" sz="2600" dirty="0" err="1">
                <a:latin typeface="+mn-lt"/>
              </a:rPr>
              <a:t>hoạt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động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chính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xác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và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cung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cấp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báo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cáo</a:t>
            </a:r>
            <a:r>
              <a:rPr lang="en-US" sz="2600" dirty="0">
                <a:latin typeface="+mn-lt"/>
              </a:rPr>
              <a:t> chi </a:t>
            </a:r>
            <a:r>
              <a:rPr lang="en-US" sz="2600" dirty="0" err="1">
                <a:latin typeface="+mn-lt"/>
              </a:rPr>
              <a:t>tiết</a:t>
            </a:r>
            <a:r>
              <a:rPr lang="en-US" sz="2600" dirty="0">
                <a:latin typeface="+mn-lt"/>
              </a:rPr>
              <a:t>, </a:t>
            </a:r>
            <a:r>
              <a:rPr lang="en-US" sz="2600" dirty="0" err="1">
                <a:latin typeface="+mn-lt"/>
              </a:rPr>
              <a:t>rõ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ràng</a:t>
            </a:r>
            <a:r>
              <a:rPr lang="en-US" sz="2600" dirty="0">
                <a:latin typeface="+mn-lt"/>
              </a:rPr>
              <a:t>, </a:t>
            </a:r>
            <a:r>
              <a:rPr lang="en-US" sz="2600" dirty="0" err="1">
                <a:latin typeface="+mn-lt"/>
              </a:rPr>
              <a:t>dễ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theo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dõi</a:t>
            </a:r>
            <a:r>
              <a:rPr lang="en-US" sz="2600" dirty="0">
                <a:latin typeface="+mn-lt"/>
              </a:rPr>
              <a:t>.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>
                <a:latin typeface="+mn-lt"/>
              </a:rPr>
              <a:t>Đánh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giá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hiệu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quả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của</a:t>
            </a:r>
            <a:r>
              <a:rPr lang="en-US" sz="2600" dirty="0">
                <a:latin typeface="+mn-lt"/>
              </a:rPr>
              <a:t> framework qua </a:t>
            </a:r>
            <a:r>
              <a:rPr lang="en-US" sz="2600" dirty="0" err="1">
                <a:latin typeface="+mn-lt"/>
              </a:rPr>
              <a:t>các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tiêu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chí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như</a:t>
            </a:r>
            <a:r>
              <a:rPr lang="en-US" sz="2600" dirty="0">
                <a:latin typeface="+mn-lt"/>
              </a:rPr>
              <a:t>: </a:t>
            </a:r>
            <a:r>
              <a:rPr lang="en-US" sz="2600" dirty="0" err="1">
                <a:latin typeface="+mn-lt"/>
              </a:rPr>
              <a:t>độ</a:t>
            </a:r>
            <a:r>
              <a:rPr lang="en-US" sz="2600" dirty="0">
                <a:latin typeface="+mn-lt"/>
              </a:rPr>
              <a:t> bao </a:t>
            </a:r>
            <a:r>
              <a:rPr lang="en-US" sz="2600" dirty="0" err="1">
                <a:latin typeface="+mn-lt"/>
              </a:rPr>
              <a:t>phủ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, </a:t>
            </a:r>
            <a:r>
              <a:rPr lang="en-US" sz="2600" dirty="0" err="1">
                <a:latin typeface="+mn-lt"/>
              </a:rPr>
              <a:t>thời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gian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thực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thi</a:t>
            </a:r>
            <a:r>
              <a:rPr lang="en-US" sz="2600" dirty="0">
                <a:latin typeface="+mn-lt"/>
              </a:rPr>
              <a:t>, </a:t>
            </a:r>
            <a:r>
              <a:rPr lang="en-US" sz="2600" dirty="0" err="1">
                <a:latin typeface="+mn-lt"/>
              </a:rPr>
              <a:t>khả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năng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tái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sử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dụng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và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mở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rộng</a:t>
            </a:r>
            <a:r>
              <a:rPr lang="en-US" sz="2600" dirty="0">
                <a:latin typeface="+mn-lt"/>
              </a:rPr>
              <a:t> framework.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US" sz="2600" dirty="0" err="1">
                <a:latin typeface="+mn-lt"/>
              </a:rPr>
              <a:t>Đề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xuất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hướng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cải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tiến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và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ứng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dụng</a:t>
            </a:r>
            <a:r>
              <a:rPr lang="en-US" sz="2600" dirty="0">
                <a:latin typeface="+mn-lt"/>
              </a:rPr>
              <a:t> framework</a:t>
            </a:r>
            <a:r>
              <a:rPr lang="en-US" sz="2600" b="1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trong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quy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trình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kiểm</a:t>
            </a:r>
            <a:r>
              <a:rPr lang="en-US" sz="2600" dirty="0">
                <a:latin typeface="+mn-lt"/>
              </a:rPr>
              <a:t> </a:t>
            </a:r>
            <a:r>
              <a:rPr lang="en-US" sz="2600" dirty="0" err="1">
                <a:latin typeface="+mn-lt"/>
              </a:rPr>
              <a:t>thử</a:t>
            </a:r>
            <a:r>
              <a:rPr lang="en-US" sz="2600" dirty="0">
                <a:latin typeface="+mn-lt"/>
              </a:rPr>
              <a:t> website </a:t>
            </a:r>
            <a:r>
              <a:rPr lang="vi-VN" sz="2600" dirty="0">
                <a:latin typeface="+mn-lt"/>
              </a:rPr>
              <a:t>Dipsoul Candle</a:t>
            </a:r>
            <a:r>
              <a:rPr lang="en-US" sz="2600" dirty="0">
                <a:latin typeface="+mn-lt"/>
              </a:rPr>
              <a:t>.</a:t>
            </a:r>
          </a:p>
          <a:p>
            <a:pPr marL="0" lvl="0" indent="0" algn="just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3221535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60" name="Google Shape;160;p3"/>
          <p:cNvSpPr/>
          <p:nvPr/>
        </p:nvSpPr>
        <p:spPr>
          <a:xfrm>
            <a:off x="2586382" y="179184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rgbClr val="D0CECE"/>
                </a:solidFill>
              </a:rPr>
              <a:t>Mục tiêu đề tài</a:t>
            </a:r>
            <a:endParaRPr lang="vi-VN" sz="1800" dirty="0"/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1893921" y="5758798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2444281" y="494419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Kết luận &amp; Hướng phát triển </a:t>
            </a:r>
            <a:endParaRPr sz="1800" b="1" dirty="0">
              <a:solidFill>
                <a:srgbClr val="D0CE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160;p3">
            <a:extLst>
              <a:ext uri="{FF2B5EF4-FFF2-40B4-BE49-F238E27FC236}">
                <a16:creationId xmlns:a16="http://schemas.microsoft.com/office/drawing/2014/main" id="{8F40F180-B8AB-40AF-8586-54C3F2CBA25F}"/>
              </a:ext>
            </a:extLst>
          </p:cNvPr>
          <p:cNvSpPr/>
          <p:nvPr/>
        </p:nvSpPr>
        <p:spPr>
          <a:xfrm>
            <a:off x="1658041" y="859139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Giới thiệu đề tài</a:t>
            </a:r>
            <a:endParaRPr dirty="0"/>
          </a:p>
        </p:txBody>
      </p:sp>
      <p:sp>
        <p:nvSpPr>
          <p:cNvPr id="54" name="Google Shape;97;p2">
            <a:extLst>
              <a:ext uri="{FF2B5EF4-FFF2-40B4-BE49-F238E27FC236}">
                <a16:creationId xmlns:a16="http://schemas.microsoft.com/office/drawing/2014/main" id="{5A8E45F3-D555-4EED-BE5D-A7AEB0BF6E1D}"/>
              </a:ext>
            </a:extLst>
          </p:cNvPr>
          <p:cNvSpPr/>
          <p:nvPr/>
        </p:nvSpPr>
        <p:spPr>
          <a:xfrm>
            <a:off x="3052481" y="2745366"/>
            <a:ext cx="554359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chemeClr val="tx1"/>
                </a:solidFill>
              </a:rPr>
              <a:t>Thiết kế và xây dựng framework</a:t>
            </a:r>
            <a:endParaRPr lang="vi-VN" sz="1800" dirty="0">
              <a:solidFill>
                <a:schemeClr val="tx1"/>
              </a:solidFill>
            </a:endParaRPr>
          </a:p>
        </p:txBody>
      </p:sp>
      <p:sp>
        <p:nvSpPr>
          <p:cNvPr id="56" name="Google Shape;160;p3">
            <a:extLst>
              <a:ext uri="{FF2B5EF4-FFF2-40B4-BE49-F238E27FC236}">
                <a16:creationId xmlns:a16="http://schemas.microsoft.com/office/drawing/2014/main" id="{158C6050-DCF1-4018-AE02-C984456613CC}"/>
              </a:ext>
            </a:extLst>
          </p:cNvPr>
          <p:cNvSpPr/>
          <p:nvPr/>
        </p:nvSpPr>
        <p:spPr>
          <a:xfrm>
            <a:off x="3052481" y="387097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Xây dựng, thực thi kiểm thử, báo cáo lỗi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498934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"/>
          <p:cNvSpPr txBox="1">
            <a:spLocks noGrp="1"/>
          </p:cNvSpPr>
          <p:nvPr>
            <p:ph type="title"/>
          </p:nvPr>
        </p:nvSpPr>
        <p:spPr>
          <a:xfrm>
            <a:off x="0" y="387838"/>
            <a:ext cx="8572500" cy="296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vi-VN" sz="3200" dirty="0">
                <a:solidFill>
                  <a:schemeClr val="bg1"/>
                </a:solidFill>
              </a:rPr>
              <a:t> </a:t>
            </a:r>
            <a:r>
              <a:rPr lang="vi-VN" sz="3200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Thiết kế và xây dựng framework</a:t>
            </a:r>
            <a:br>
              <a:rPr lang="vi-VN" sz="3200" dirty="0">
                <a:solidFill>
                  <a:schemeClr val="bg1"/>
                </a:solidFill>
              </a:rPr>
            </a:br>
            <a:endParaRPr sz="3200" dirty="0">
              <a:solidFill>
                <a:schemeClr val="bg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29D1ECD-1F59-4DE5-8035-6665F104B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2159" y="861646"/>
            <a:ext cx="2721841" cy="5558770"/>
          </a:xfrm>
          <a:prstGeom prst="rect">
            <a:avLst/>
          </a:prstGeom>
        </p:spPr>
      </p:pic>
      <p:sp>
        <p:nvSpPr>
          <p:cNvPr id="222" name="Google Shape;222;p4"/>
          <p:cNvSpPr txBox="1">
            <a:spLocks noGrp="1"/>
          </p:cNvSpPr>
          <p:nvPr>
            <p:ph type="body" idx="1"/>
          </p:nvPr>
        </p:nvSpPr>
        <p:spPr>
          <a:xfrm>
            <a:off x="290146" y="861646"/>
            <a:ext cx="8572500" cy="5460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latin typeface="+mn-lt"/>
              </a:rPr>
              <a:t>Base: Chứa lớp khởi tạo WebDriver (BaseTest)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latin typeface="+mn-lt"/>
              </a:rPr>
              <a:t>Pages: Page Object cho từng trang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latin typeface="+mn-lt"/>
              </a:rPr>
              <a:t>Tests: Các lớp test</a:t>
            </a:r>
          </a:p>
          <a:p>
            <a:pPr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vi-VN" sz="1800" dirty="0">
                <a:latin typeface="+mn-lt"/>
              </a:rPr>
              <a:t>Utils: Tiện ích như đọc Excel, cấu hình, screenshot, </a:t>
            </a:r>
          </a:p>
          <a:p>
            <a:pPr marL="114300" indent="0">
              <a:spcAft>
                <a:spcPts val="600"/>
              </a:spcAft>
              <a:buNone/>
            </a:pPr>
            <a:r>
              <a:rPr lang="vi-VN" sz="1800" dirty="0">
                <a:latin typeface="+mn-lt"/>
              </a:rPr>
              <a:t>Extendreport, log kết quả</a:t>
            </a:r>
          </a:p>
          <a:p>
            <a:pPr>
              <a:spcAft>
                <a:spcPts val="600"/>
              </a:spcAft>
            </a:pPr>
            <a:r>
              <a:rPr lang="vi-VN" sz="1800" dirty="0">
                <a:latin typeface="+mn-lt"/>
              </a:rPr>
              <a:t>Resources: Chứa dữ liệu đầu vào và ghi lại kết quả</a:t>
            </a:r>
          </a:p>
          <a:p>
            <a:pPr marL="114300" indent="0">
              <a:spcAft>
                <a:spcPts val="600"/>
              </a:spcAft>
              <a:buNone/>
            </a:pPr>
            <a:r>
              <a:rPr lang="vi-VN" sz="1800" dirty="0">
                <a:latin typeface="+mn-lt"/>
              </a:rPr>
              <a:t>Kiểm thử (Pass/Fail)</a:t>
            </a:r>
          </a:p>
          <a:p>
            <a:pPr>
              <a:spcAft>
                <a:spcPts val="600"/>
              </a:spcAft>
            </a:pPr>
            <a:r>
              <a:rPr lang="vi-VN" sz="1800" dirty="0">
                <a:latin typeface="+mn-lt"/>
              </a:rPr>
              <a:t>ExtendReports: Thư mục chứa extend report sau </a:t>
            </a:r>
          </a:p>
          <a:p>
            <a:pPr marL="114300" indent="0">
              <a:spcAft>
                <a:spcPts val="600"/>
              </a:spcAft>
              <a:buNone/>
            </a:pPr>
            <a:r>
              <a:rPr lang="vi-VN" sz="1800" dirty="0">
                <a:latin typeface="+mn-lt"/>
              </a:rPr>
              <a:t>mỗi lần chạy kiểm thử.</a:t>
            </a:r>
          </a:p>
          <a:p>
            <a:pPr>
              <a:spcAft>
                <a:spcPts val="600"/>
              </a:spcAft>
            </a:pPr>
            <a:r>
              <a:rPr lang="vi-VN" sz="1800" dirty="0">
                <a:latin typeface="+mn-lt"/>
              </a:rPr>
              <a:t>Screenshots: Thư mục chứa ảnh màn hình lỗi khi kiểm </a:t>
            </a:r>
          </a:p>
          <a:p>
            <a:pPr marL="114300" indent="0">
              <a:spcAft>
                <a:spcPts val="600"/>
              </a:spcAft>
              <a:buNone/>
            </a:pPr>
            <a:r>
              <a:rPr lang="vi-VN" sz="1800" dirty="0">
                <a:latin typeface="+mn-lt"/>
              </a:rPr>
              <a:t>thử.</a:t>
            </a:r>
          </a:p>
          <a:p>
            <a:pPr>
              <a:spcAft>
                <a:spcPts val="600"/>
              </a:spcAft>
            </a:pPr>
            <a:r>
              <a:rPr lang="vi-VN" sz="1800" dirty="0">
                <a:latin typeface="+mn-lt"/>
              </a:rPr>
              <a:t>pom.xml: Quản lý thư viện, dependency với Maven</a:t>
            </a:r>
          </a:p>
          <a:p>
            <a:pPr>
              <a:spcAft>
                <a:spcPts val="600"/>
              </a:spcAft>
            </a:pPr>
            <a:r>
              <a:rPr lang="vi-VN" sz="1800" dirty="0">
                <a:latin typeface="+mn-lt"/>
              </a:rPr>
              <a:t>testng.xml: File định nghĩa và quản lý Test Suite</a:t>
            </a:r>
          </a:p>
        </p:txBody>
      </p:sp>
    </p:spTree>
    <p:extLst>
      <p:ext uri="{BB962C8B-B14F-4D97-AF65-F5344CB8AC3E}">
        <p14:creationId xmlns:p14="http://schemas.microsoft.com/office/powerpoint/2010/main" val="2043728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>
            <a:spLocks noGrp="1"/>
          </p:cNvSpPr>
          <p:nvPr>
            <p:ph type="title"/>
          </p:nvPr>
        </p:nvSpPr>
        <p:spPr>
          <a:xfrm>
            <a:off x="290146" y="0"/>
            <a:ext cx="7658100" cy="5890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 sz="3200"/>
              <a:t>Nội dung</a:t>
            </a:r>
            <a:endParaRPr/>
          </a:p>
        </p:txBody>
      </p:sp>
      <p:sp>
        <p:nvSpPr>
          <p:cNvPr id="159" name="Google Shape;159;p3"/>
          <p:cNvSpPr/>
          <p:nvPr/>
        </p:nvSpPr>
        <p:spPr>
          <a:xfrm>
            <a:off x="3052481" y="2798984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Thiết kế và xây dựng framework</a:t>
            </a:r>
            <a:endParaRPr dirty="0"/>
          </a:p>
        </p:txBody>
      </p:sp>
      <p:sp>
        <p:nvSpPr>
          <p:cNvPr id="160" name="Google Shape;160;p3"/>
          <p:cNvSpPr/>
          <p:nvPr/>
        </p:nvSpPr>
        <p:spPr>
          <a:xfrm>
            <a:off x="2586382" y="1791842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vi-VN" sz="1800" b="1" dirty="0">
                <a:solidFill>
                  <a:srgbClr val="D0CECE"/>
                </a:solidFill>
              </a:rPr>
              <a:t>Mục tiêu của kiểm thử</a:t>
            </a:r>
            <a:endParaRPr lang="vi-VN" sz="1800" dirty="0"/>
          </a:p>
        </p:txBody>
      </p:sp>
      <p:sp>
        <p:nvSpPr>
          <p:cNvPr id="161" name="Google Shape;161;p3"/>
          <p:cNvSpPr/>
          <p:nvPr/>
        </p:nvSpPr>
        <p:spPr>
          <a:xfrm>
            <a:off x="3052481" y="3868010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/>
              <a:t>Xây dựng, thực thi kiểm thử, báo cáo lỗi</a:t>
            </a:r>
          </a:p>
        </p:txBody>
      </p:sp>
      <p:grpSp>
        <p:nvGrpSpPr>
          <p:cNvPr id="163" name="Google Shape;163;p3"/>
          <p:cNvGrpSpPr/>
          <p:nvPr/>
        </p:nvGrpSpPr>
        <p:grpSpPr>
          <a:xfrm>
            <a:off x="1154579" y="955079"/>
            <a:ext cx="381000" cy="381000"/>
            <a:chOff x="2078" y="1680"/>
            <a:chExt cx="1615" cy="1615"/>
          </a:xfrm>
        </p:grpSpPr>
        <p:sp>
          <p:nvSpPr>
            <p:cNvPr id="164" name="Google Shape;16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0" name="Google Shape;170;p3"/>
          <p:cNvGrpSpPr/>
          <p:nvPr/>
        </p:nvGrpSpPr>
        <p:grpSpPr>
          <a:xfrm>
            <a:off x="2148354" y="1845294"/>
            <a:ext cx="381000" cy="381000"/>
            <a:chOff x="2078" y="1680"/>
            <a:chExt cx="1615" cy="1615"/>
          </a:xfrm>
        </p:grpSpPr>
        <p:sp>
          <p:nvSpPr>
            <p:cNvPr id="171" name="Google Shape;17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"/>
          <p:cNvGrpSpPr/>
          <p:nvPr/>
        </p:nvGrpSpPr>
        <p:grpSpPr>
          <a:xfrm>
            <a:off x="2532493" y="2829683"/>
            <a:ext cx="381000" cy="381000"/>
            <a:chOff x="2078" y="1680"/>
            <a:chExt cx="1615" cy="1615"/>
          </a:xfrm>
        </p:grpSpPr>
        <p:sp>
          <p:nvSpPr>
            <p:cNvPr id="178" name="Google Shape;178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7E9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21B3E1"/>
                </a:gs>
                <a:gs pos="100000">
                  <a:srgbClr val="1780A2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4" name="Google Shape;184;p3"/>
          <p:cNvGrpSpPr/>
          <p:nvPr/>
        </p:nvGrpSpPr>
        <p:grpSpPr>
          <a:xfrm>
            <a:off x="2529354" y="3934826"/>
            <a:ext cx="355600" cy="381000"/>
            <a:chOff x="2078" y="1680"/>
            <a:chExt cx="1615" cy="1615"/>
          </a:xfrm>
        </p:grpSpPr>
        <p:sp>
          <p:nvSpPr>
            <p:cNvPr id="185" name="Google Shape;185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E35E23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E35E23"/>
                </a:gs>
                <a:gs pos="100000">
                  <a:srgbClr val="A34319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9" name="Google Shape;199;p3"/>
          <p:cNvSpPr/>
          <p:nvPr/>
        </p:nvSpPr>
        <p:spPr>
          <a:xfrm rot="5400000">
            <a:off x="-2403921" y="1239529"/>
            <a:ext cx="4824413" cy="477043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323" y="10641"/>
                </a:moveTo>
                <a:cubicBezTo>
                  <a:pt x="410" y="4916"/>
                  <a:pt x="5075" y="321"/>
                  <a:pt x="10800" y="322"/>
                </a:cubicBezTo>
                <a:cubicBezTo>
                  <a:pt x="16524" y="322"/>
                  <a:pt x="21189" y="4916"/>
                  <a:pt x="21276" y="10641"/>
                </a:cubicBezTo>
                <a:lnTo>
                  <a:pt x="21598" y="10636"/>
                </a:lnTo>
                <a:cubicBezTo>
                  <a:pt x="21509" y="4736"/>
                  <a:pt x="16700" y="-1"/>
                  <a:pt x="10799" y="0"/>
                </a:cubicBezTo>
                <a:cubicBezTo>
                  <a:pt x="4899" y="0"/>
                  <a:pt x="90" y="4736"/>
                  <a:pt x="1" y="10636"/>
                </a:cubicBezTo>
                <a:close/>
              </a:path>
            </a:pathLst>
          </a:custGeom>
          <a:gradFill>
            <a:gsLst>
              <a:gs pos="0">
                <a:srgbClr val="F4F4F4"/>
              </a:gs>
              <a:gs pos="50000">
                <a:schemeClr val="lt2"/>
              </a:gs>
              <a:gs pos="100000">
                <a:srgbClr val="F4F4F4"/>
              </a:gs>
            </a:gsLst>
            <a:lin ang="0" scaled="0"/>
          </a:gradFill>
          <a:ln w="9525" cap="flat" cmpd="sng">
            <a:solidFill>
              <a:srgbClr val="B3ABE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3"/>
          <p:cNvSpPr/>
          <p:nvPr/>
        </p:nvSpPr>
        <p:spPr>
          <a:xfrm rot="5400000" flipH="1">
            <a:off x="-1998313" y="1675297"/>
            <a:ext cx="4032250" cy="3929063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744" y="10800"/>
                </a:moveTo>
                <a:cubicBezTo>
                  <a:pt x="10744" y="10769"/>
                  <a:pt x="10769" y="10744"/>
                  <a:pt x="10800" y="10744"/>
                </a:cubicBezTo>
                <a:cubicBezTo>
                  <a:pt x="10830" y="10743"/>
                  <a:pt x="10855" y="10769"/>
                  <a:pt x="10856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lose/>
              </a:path>
            </a:pathLst>
          </a:custGeom>
          <a:solidFill>
            <a:srgbClr val="C1DBE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3"/>
          <p:cNvSpPr/>
          <p:nvPr/>
        </p:nvSpPr>
        <p:spPr>
          <a:xfrm>
            <a:off x="1893921" y="5758798"/>
            <a:ext cx="5424985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Q&amp;A</a:t>
            </a:r>
            <a:endParaRPr/>
          </a:p>
        </p:txBody>
      </p:sp>
      <p:sp>
        <p:nvSpPr>
          <p:cNvPr id="202" name="Google Shape;202;p3"/>
          <p:cNvSpPr/>
          <p:nvPr/>
        </p:nvSpPr>
        <p:spPr>
          <a:xfrm>
            <a:off x="2444281" y="4944193"/>
            <a:ext cx="5168900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  <a:latin typeface="Arial"/>
                <a:ea typeface="Arial"/>
                <a:cs typeface="Arial"/>
                <a:sym typeface="Arial"/>
              </a:rPr>
              <a:t>Kết luận &amp; Hướng phát triển</a:t>
            </a:r>
            <a:endParaRPr sz="1800" b="1" dirty="0">
              <a:solidFill>
                <a:srgbClr val="D0CECE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3" name="Google Shape;203;p3"/>
          <p:cNvGrpSpPr/>
          <p:nvPr/>
        </p:nvGrpSpPr>
        <p:grpSpPr>
          <a:xfrm>
            <a:off x="2126781" y="5033093"/>
            <a:ext cx="381000" cy="381000"/>
            <a:chOff x="2078" y="1680"/>
            <a:chExt cx="1615" cy="1615"/>
          </a:xfrm>
        </p:grpSpPr>
        <p:sp>
          <p:nvSpPr>
            <p:cNvPr id="204" name="Google Shape;204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FFCC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FFCC00"/>
                </a:gs>
                <a:gs pos="100000">
                  <a:srgbClr val="B79200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3"/>
          <p:cNvGrpSpPr/>
          <p:nvPr/>
        </p:nvGrpSpPr>
        <p:grpSpPr>
          <a:xfrm>
            <a:off x="1589122" y="5865161"/>
            <a:ext cx="381000" cy="381000"/>
            <a:chOff x="2078" y="1680"/>
            <a:chExt cx="1615" cy="1615"/>
          </a:xfrm>
        </p:grpSpPr>
        <p:sp>
          <p:nvSpPr>
            <p:cNvPr id="211" name="Google Shape;211;p3"/>
            <p:cNvSpPr/>
            <p:nvPr/>
          </p:nvSpPr>
          <p:spPr>
            <a:xfrm>
              <a:off x="2078" y="1680"/>
              <a:ext cx="1615" cy="1615"/>
            </a:xfrm>
            <a:prstGeom prst="ellipse">
              <a:avLst/>
            </a:prstGeom>
            <a:gradFill>
              <a:gsLst>
                <a:gs pos="0">
                  <a:srgbClr val="B3B3B3"/>
                </a:gs>
                <a:gs pos="50000">
                  <a:srgbClr val="FFFFFF"/>
                </a:gs>
                <a:gs pos="100000">
                  <a:srgbClr val="B3B3B3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170" y="1771"/>
              <a:ext cx="1430" cy="1430"/>
            </a:xfrm>
            <a:prstGeom prst="ellipse">
              <a:avLst/>
            </a:prstGeom>
            <a:gradFill>
              <a:gsLst>
                <a:gs pos="0">
                  <a:srgbClr val="CFCFCF"/>
                </a:gs>
                <a:gs pos="50000">
                  <a:srgbClr val="FFFFFF"/>
                </a:gs>
                <a:gs pos="100000">
                  <a:srgbClr val="CFCFCF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FFFFFF"/>
                </a:gs>
                <a:gs pos="50000">
                  <a:schemeClr val="hlink"/>
                </a:gs>
                <a:gs pos="100000">
                  <a:srgbClr val="FFFFFF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2254" y="1856"/>
              <a:ext cx="1262" cy="1264"/>
            </a:xfrm>
            <a:prstGeom prst="ellipse">
              <a:avLst/>
            </a:prstGeom>
            <a:gradFill>
              <a:gsLst>
                <a:gs pos="0">
                  <a:srgbClr val="000000"/>
                </a:gs>
                <a:gs pos="100000">
                  <a:srgbClr val="48BE67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034A91"/>
                </a:gs>
                <a:gs pos="50000">
                  <a:schemeClr val="hlink"/>
                </a:gs>
                <a:gs pos="100000">
                  <a:srgbClr val="034A91"/>
                </a:gs>
              </a:gsLst>
              <a:lin ang="189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2337" y="1939"/>
              <a:ext cx="1096" cy="1098"/>
            </a:xfrm>
            <a:prstGeom prst="ellipse">
              <a:avLst/>
            </a:prstGeom>
            <a:gradFill>
              <a:gsLst>
                <a:gs pos="0">
                  <a:srgbClr val="48BE67"/>
                </a:gs>
                <a:gs pos="100000">
                  <a:srgbClr val="33884A"/>
                </a:gs>
              </a:gsLst>
              <a:lin ang="2700000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" name="Google Shape;160;p3">
            <a:extLst>
              <a:ext uri="{FF2B5EF4-FFF2-40B4-BE49-F238E27FC236}">
                <a16:creationId xmlns:a16="http://schemas.microsoft.com/office/drawing/2014/main" id="{8F40F180-B8AB-40AF-8586-54C3F2CBA25F}"/>
              </a:ext>
            </a:extLst>
          </p:cNvPr>
          <p:cNvSpPr/>
          <p:nvPr/>
        </p:nvSpPr>
        <p:spPr>
          <a:xfrm>
            <a:off x="1731994" y="868838"/>
            <a:ext cx="5612567" cy="508000"/>
          </a:xfrm>
          <a:prstGeom prst="roundRect">
            <a:avLst>
              <a:gd name="adj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D0CECE"/>
                </a:solidFill>
              </a:rPr>
              <a:t>Giới thiệu đề tài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4168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</TotalTime>
  <Words>880</Words>
  <Application>Microsoft Office PowerPoint</Application>
  <PresentationFormat>On-screen Show (4:3)</PresentationFormat>
  <Paragraphs>117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Calibri</vt:lpstr>
      <vt:lpstr>Arial</vt:lpstr>
      <vt:lpstr>Office Theme</vt:lpstr>
      <vt:lpstr>XÂY DỰNG FRAMEWORK DỰA TRÊN SELENIUM  ĐỂ KIỂM THỬ TỰ ĐỘNG  WEBSITE  NẾN THƠM DIPSOUL CANDLE </vt:lpstr>
      <vt:lpstr>Nội dung</vt:lpstr>
      <vt:lpstr>Nội dung</vt:lpstr>
      <vt:lpstr>Giới thiệu đề tài</vt:lpstr>
      <vt:lpstr>Nội dung</vt:lpstr>
      <vt:lpstr>Mục tiêu đề tài</vt:lpstr>
      <vt:lpstr>Nội dung</vt:lpstr>
      <vt:lpstr> Thiết kế và xây dựng framework </vt:lpstr>
      <vt:lpstr>Nội dung</vt:lpstr>
      <vt:lpstr>Xây dựng, thực thi kiểm thử, báo cáo lỗi</vt:lpstr>
      <vt:lpstr>Xây dựng, thực thi kiểm thử, báo cáo lỗi</vt:lpstr>
      <vt:lpstr>Xây dựng, thực thi kiểm thử, báo cáo lỗi</vt:lpstr>
      <vt:lpstr>Xây dựng, thực thi kiểm thử, báo cáo lỗi</vt:lpstr>
      <vt:lpstr>Xây dựng, thực thi kiểm thử, báo cáo lỗi</vt:lpstr>
      <vt:lpstr>Xây dựng, thực thi kiểm thử, báo cáo lỗi</vt:lpstr>
      <vt:lpstr>Nội dung</vt:lpstr>
      <vt:lpstr>Kết luận &amp; Hướng phát triển</vt:lpstr>
      <vt:lpstr>Nội dung</vt:lpstr>
      <vt:lpstr>Q&amp;A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KẾ HOẠCH PHÁT TRIỂN. QUẢN LÝ CẤU HÌNH PHẦN MỀM BẰNG SVN Đảm bảo chất lượng phần mềm</dc:title>
  <dc:creator>Đỗ Thị Thu Trang</dc:creator>
  <cp:lastModifiedBy>Dell</cp:lastModifiedBy>
  <cp:revision>93</cp:revision>
  <dcterms:created xsi:type="dcterms:W3CDTF">2024-09-27T15:40:07Z</dcterms:created>
  <dcterms:modified xsi:type="dcterms:W3CDTF">2025-06-18T17:53:05Z</dcterms:modified>
</cp:coreProperties>
</file>